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389" r:id="rId4"/>
    <p:sldId id="272" r:id="rId5"/>
    <p:sldId id="380" r:id="rId6"/>
    <p:sldId id="383" r:id="rId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678" y="102"/>
      </p:cViewPr>
      <p:guideLst>
        <p:guide orient="horz" pos="219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8212C-1C5B-4091-9A95-DB54C6761D80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F44E6-8A2D-4FC5-B8F8-B754867DB69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PhAnim="0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PhAnim="0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PhAnim="0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PhAnim="0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PhAnim="0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PhAnim="0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PhAnim="0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PhAnim="0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F4098F1-E29A-4310-BCA7-D548CBE16CE9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E6DB68-B5B6-4667-A7FB-157C9F63C176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 panose="020B0604020202020204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9484AD4-4910-5D40-8D60-4E786FD77DEB}" type="slidenum">
              <a:rPr lang="ru-RU"/>
            </a:fld>
            <a:endParaRPr lang="ru-RU"/>
          </a:p>
        </p:txBody>
      </p:sp>
      <p:sp>
        <p:nvSpPr>
          <p:cNvPr id="9" name="Заголовок 3"/>
          <p:cNvSpPr txBox="1"/>
          <p:nvPr/>
        </p:nvSpPr>
        <p:spPr bwMode="auto">
          <a:xfrm>
            <a:off x="543582" y="2801765"/>
            <a:ext cx="10976065" cy="20989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4000" b="1">
                <a:solidFill>
                  <a:schemeClr val="bg1"/>
                </a:solidFill>
                <a:latin typeface="Montserrat"/>
                <a:ea typeface="Times New Roman" panose="02020603050405020304"/>
              </a:rPr>
              <a:t>О ХОДЕ РЕАЛИЗАЦИИ </a:t>
            </a:r>
            <a:br>
              <a:rPr lang="ru-RU" sz="4000" b="1">
                <a:solidFill>
                  <a:schemeClr val="bg1"/>
                </a:solidFill>
                <a:latin typeface="Montserrat"/>
                <a:ea typeface="Times New Roman" panose="02020603050405020304"/>
              </a:rPr>
            </a:br>
            <a:r>
              <a:rPr lang="ru-RU" sz="4000" b="1">
                <a:solidFill>
                  <a:schemeClr val="bg1"/>
                </a:solidFill>
                <a:latin typeface="Montserrat"/>
                <a:ea typeface="Times New Roman" panose="02020603050405020304"/>
              </a:rPr>
              <a:t>И ДОСТИЖЕНИИ ЦЕЛЕВЫХ ПОКАЗАТЕЛЕЙ ФЕДЕРАЛЬНОГО ПРОЕКТА «ПРОФЕССИОНАЛИТЕТ»</a:t>
            </a:r>
            <a:endParaRPr lang="ru-RU" sz="4000" b="1">
              <a:solidFill>
                <a:schemeClr val="bg1"/>
              </a:solidFill>
              <a:latin typeface="Montserrat"/>
              <a:ea typeface="Times New Roman" panose="02020603050405020304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0" y="0"/>
            <a:ext cx="12192000" cy="68343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TextBox 20"/>
          <p:cNvSpPr txBox="1"/>
          <p:nvPr/>
        </p:nvSpPr>
        <p:spPr bwMode="auto">
          <a:xfrm>
            <a:off x="1055315" y="4580723"/>
            <a:ext cx="9900472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rPr>
              <a:t>КРУГЛЫЙ СТОЛ </a:t>
            </a:r>
            <a:endParaRPr lang="ru-RU" sz="2800" b="1" dirty="0">
              <a:solidFill>
                <a:schemeClr val="bg1"/>
              </a:solidFill>
              <a:latin typeface="Times New Roman" panose="02020603050405020304"/>
              <a:cs typeface="Times New Roman" panose="02020603050405020304"/>
            </a:endParaRPr>
          </a:p>
          <a:p>
            <a:pPr algn="r">
              <a:defRPr/>
            </a:pPr>
            <a:r>
              <a:rPr lang="ru-RU" b="1" dirty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rPr>
              <a:t>14 ЯНВАРЯ 2026г.</a:t>
            </a:r>
            <a:endParaRPr lang="ru-RU" b="1" dirty="0">
              <a:solidFill>
                <a:schemeClr val="bg1"/>
              </a:solidFill>
              <a:latin typeface="Times New Roman" panose="02020603050405020304"/>
              <a:cs typeface="Times New Roman" panose="02020603050405020304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22" name="TextBox 21"/>
          <p:cNvSpPr txBox="1"/>
          <p:nvPr/>
        </p:nvSpPr>
        <p:spPr bwMode="auto">
          <a:xfrm>
            <a:off x="839415" y="1912230"/>
            <a:ext cx="9990771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rPr>
              <a:t>ДЕМОНСТРАЦИОННЫЙ ЭКЗАМЕН КАК ОСНОВНАЯ ФОРМА ИТОГОВОЙ АТТЕСТАЦИИ В СПО</a:t>
            </a:r>
            <a:endParaRPr lang="ru-RU" sz="3600" b="1">
              <a:solidFill>
                <a:schemeClr val="bg1"/>
              </a:solidFill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977499" y="1406645"/>
            <a:ext cx="10028491" cy="10734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/>
          <p:cNvSpPr/>
          <p:nvPr/>
        </p:nvSpPr>
        <p:spPr>
          <a:xfrm>
            <a:off x="250190" y="1805305"/>
            <a:ext cx="3445510" cy="106743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effectLst/>
            </a:endParaRPr>
          </a:p>
          <a:p>
            <a:pPr algn="ctr"/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Демонстрационный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формой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endParaRPr lang="en-US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/>
          <p:cNvSpPr/>
          <p:nvPr/>
        </p:nvSpPr>
        <p:spPr>
          <a:xfrm>
            <a:off x="186610" y="1253071"/>
            <a:ext cx="1588376" cy="6834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32649" y="1480755"/>
            <a:ext cx="8172741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+mj-lt"/>
              <a:buNone/>
            </a:pPr>
            <a:r>
              <a:rPr lang="ru-RU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Демонстрационный экзамен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становится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базовой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формой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endParaRPr lang="en-US" alt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Font typeface="+mj-lt"/>
              <a:buNone/>
            </a:pPr>
            <a:endParaRPr lang="en-US" alt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23432" y="2873267"/>
            <a:ext cx="10050231" cy="1298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>
          <a:xfrm>
            <a:off x="233116" y="3200130"/>
            <a:ext cx="3371539" cy="1061874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effectLst/>
            </a:endParaRPr>
          </a:p>
          <a:p>
            <a:pPr algn="ctr"/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ДЭ = НОК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35820" y="2844055"/>
            <a:ext cx="842633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+mj-lt"/>
              <a:buNone/>
            </a:pP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форме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демонстрационного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экзамена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признаваться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результатами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независимой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оценки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250243" y="2795327"/>
            <a:ext cx="1588376" cy="6834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8604" y="4405630"/>
            <a:ext cx="10025060" cy="24523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250325" y="4672981"/>
            <a:ext cx="3371539" cy="139128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effectLst/>
            </a:endParaRPr>
          </a:p>
          <a:p>
            <a:pPr algn="ctr"/>
            <a:r>
              <a:rPr lang="ru-RU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точнены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управляющих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наблюдательных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endParaRPr lang="en-US" alt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32649" y="4797426"/>
            <a:ext cx="8366185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+mj-lt"/>
              <a:buNone/>
            </a:pP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Управляющий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рассмотрение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согласование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: скругленные углы 24"/>
          <p:cNvSpPr/>
          <p:nvPr/>
        </p:nvSpPr>
        <p:spPr>
          <a:xfrm>
            <a:off x="239633" y="4297390"/>
            <a:ext cx="1588376" cy="6834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 bwMode="auto">
          <a:xfrm>
            <a:off x="23436" y="271121"/>
            <a:ext cx="508958" cy="0"/>
          </a:xfrm>
          <a:prstGeom prst="line">
            <a:avLst/>
          </a:prstGeom>
          <a:ln w="57150">
            <a:solidFill>
              <a:srgbClr val="21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 bwMode="auto">
          <a:xfrm>
            <a:off x="532393" y="46908"/>
            <a:ext cx="1125223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203864"/>
                </a:solidFill>
                <a:latin typeface="Times New Roman" panose="02020603050405020304"/>
                <a:cs typeface="Times New Roman" panose="02020603050405020304"/>
              </a:rPr>
              <a:t>НОВОСТИ ДЕМОНСТРАЦИОННОГО ЭКЗАМЕНА</a:t>
            </a:r>
            <a:endParaRPr dirty="0"/>
          </a:p>
        </p:txBody>
      </p:sp>
      <p:sp>
        <p:nvSpPr>
          <p:cNvPr id="33" name="Прямоугольник: скругленные углы 32"/>
          <p:cNvSpPr/>
          <p:nvPr/>
        </p:nvSpPr>
        <p:spPr bwMode="auto">
          <a:xfrm>
            <a:off x="1774797" y="477117"/>
            <a:ext cx="8264709" cy="68346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Внесение изменений в Федеральный закон «Об образовании в Российской Федерации»</a:t>
            </a:r>
            <a:endParaRPr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671195" y="595630"/>
            <a:ext cx="1103630" cy="417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ДЭ 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: скругленные углы 34"/>
          <p:cNvSpPr/>
          <p:nvPr/>
        </p:nvSpPr>
        <p:spPr bwMode="auto">
          <a:xfrm>
            <a:off x="10268585" y="259080"/>
            <a:ext cx="1861185" cy="99377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1.09.2026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1988811"/>
            <a:ext cx="12192000" cy="16232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9484AD4-4910-5D40-8D60-4E786FD77DEB}" type="slidenum">
              <a:rPr lang="ru-RU" sz="10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</a:fld>
            <a:endParaRPr lang="ru-RU" sz="1000" b="0" i="0" u="none" strike="noStrike" cap="none" spc="0">
              <a:ln>
                <a:noFill/>
              </a:ln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Прямоугольник: скругленные углы 104"/>
          <p:cNvSpPr/>
          <p:nvPr/>
        </p:nvSpPr>
        <p:spPr bwMode="auto">
          <a:xfrm>
            <a:off x="2639695" y="836930"/>
            <a:ext cx="6498590" cy="43561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Шкала</a:t>
            </a:r>
            <a:r>
              <a:rPr lang="en-US" altLang="ru-RU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altLang="en-US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приведения</a:t>
            </a:r>
            <a:r>
              <a:rPr lang="en-US" altLang="ru-RU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altLang="en-US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балловой</a:t>
            </a:r>
            <a:r>
              <a:rPr lang="en-US" altLang="ru-RU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altLang="en-US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системы</a:t>
            </a:r>
            <a:r>
              <a:rPr lang="en-US" altLang="ru-RU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altLang="en-US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к</a:t>
            </a:r>
            <a:r>
              <a:rPr lang="en-US" altLang="ru-RU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altLang="en-US" sz="2000" b="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оценочной</a:t>
            </a:r>
            <a:endParaRPr lang="en-US" altLang="en-US" sz="2000" b="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508531" y="18343"/>
            <a:ext cx="10845269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203864"/>
                </a:solidFill>
                <a:latin typeface="Times New Roman" panose="02020603050405020304"/>
                <a:cs typeface="Times New Roman" panose="02020603050405020304"/>
              </a:rPr>
              <a:t>ОЦЕНИВАНИЕ РЕЗУЛЬТАТОВ ДЕМОНСТРАЦИОННОГО ЭКЗАМЕНА</a:t>
            </a:r>
            <a:endParaRPr lang="ru-RU" sz="2200">
              <a:solidFill>
                <a:srgbClr val="203864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>
            <a:off x="0" y="231863"/>
            <a:ext cx="508531" cy="0"/>
          </a:xfrm>
          <a:prstGeom prst="line">
            <a:avLst/>
          </a:prstGeom>
          <a:ln w="57150">
            <a:solidFill>
              <a:srgbClr val="21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: скругленные углы 14"/>
          <p:cNvSpPr/>
          <p:nvPr/>
        </p:nvSpPr>
        <p:spPr bwMode="auto">
          <a:xfrm>
            <a:off x="138214" y="5015288"/>
            <a:ext cx="4572009" cy="1655255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buClrTx/>
              <a:buSzTx/>
              <a:buFontTx/>
              <a:buNone/>
              <a:defRPr/>
            </a:pP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buClrTx/>
              <a:buSzTx/>
              <a:buFontTx/>
              <a:buNone/>
              <a:defRPr/>
            </a:pPr>
            <a:r>
              <a:rPr lang="ru-RU" sz="140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Результаты проведения ГИА оцениваются с проставлением одной из отметок: </a:t>
            </a: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buClrTx/>
              <a:buSzTx/>
              <a:buFontTx/>
              <a:buNone/>
              <a:defRPr/>
            </a:pPr>
            <a:r>
              <a:rPr lang="ru-RU" sz="1400" b="1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"отлично", "хорошо", "удовлетворительно", "неудовлетворительно" </a:t>
            </a:r>
            <a:endParaRPr lang="ru-RU" sz="1400" b="1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buClrTx/>
              <a:buSzTx/>
              <a:buFontTx/>
              <a:buNone/>
              <a:defRPr/>
            </a:pPr>
            <a:r>
              <a:rPr lang="ru-RU" sz="105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на основе протокола проведения ДЭ, подписанного экспертной группой.</a:t>
            </a:r>
            <a:endParaRPr lang="ru-RU" sz="105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buClrTx/>
              <a:buSzTx/>
              <a:buFontTx/>
              <a:buNone/>
              <a:defRPr/>
            </a:pPr>
            <a:r>
              <a:rPr lang="ru-RU" sz="1400">
                <a:solidFill>
                  <a:prstClr val="black"/>
                </a:solidFill>
                <a:latin typeface="Times New Roman" panose="02020603050405020304"/>
                <a:cs typeface="Times New Roman" panose="02020603050405020304"/>
              </a:rPr>
              <a:t>О</a:t>
            </a:r>
            <a:r>
              <a:rPr lang="ru-RU" sz="140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бъявляются в день экзамена после оформления протоколов заседаний ГЭК</a:t>
            </a: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</p:txBody>
      </p:sp>
      <p:sp>
        <p:nvSpPr>
          <p:cNvPr id="16" name="Прямоугольник: скругленные углы 15"/>
          <p:cNvSpPr/>
          <p:nvPr/>
        </p:nvSpPr>
        <p:spPr bwMode="auto">
          <a:xfrm>
            <a:off x="138214" y="4746437"/>
            <a:ext cx="2601156" cy="435307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b="1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П.60 Приказа № 800 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: скругленные углы 16"/>
          <p:cNvSpPr/>
          <p:nvPr/>
        </p:nvSpPr>
        <p:spPr bwMode="auto">
          <a:xfrm>
            <a:off x="4902091" y="5015288"/>
            <a:ext cx="3468846" cy="165525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Процедура оценивания результатов выполнения заданий демонстрационного экзамена осуществляется членами экспертной группы </a:t>
            </a: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по </a:t>
            </a:r>
            <a:r>
              <a:rPr lang="ru-RU" sz="1400" b="1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100-балльной системе</a:t>
            </a:r>
            <a:endParaRPr lang="ru-RU" sz="1400" b="1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</p:txBody>
      </p:sp>
      <p:sp>
        <p:nvSpPr>
          <p:cNvPr id="18" name="Прямоугольник: скругленные углы 17"/>
          <p:cNvSpPr/>
          <p:nvPr/>
        </p:nvSpPr>
        <p:spPr bwMode="auto">
          <a:xfrm>
            <a:off x="4902091" y="4797634"/>
            <a:ext cx="2601156" cy="435307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b="1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П.61 Приказа № 800 </a:t>
            </a: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: скругленные углы 18"/>
          <p:cNvSpPr/>
          <p:nvPr/>
        </p:nvSpPr>
        <p:spPr bwMode="auto">
          <a:xfrm>
            <a:off x="8636195" y="5015287"/>
            <a:ext cx="3325434" cy="165525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i="0" u="none" strike="noStrike" cap="none" spc="0">
                <a:ln>
                  <a:noFill/>
                </a:ln>
                <a:solidFill>
                  <a:prstClr val="black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ГИА выпускников не может быть заменена на оценку уровня их подготовки на основе текущего контроля успеваемости и результатов промежуточной аттестации</a:t>
            </a:r>
            <a:endParaRPr lang="ru-RU" sz="1400" i="0" u="none" strike="noStrike" cap="none" spc="0">
              <a:ln>
                <a:noFill/>
              </a:ln>
              <a:solidFill>
                <a:prstClr val="black"/>
              </a:solidFill>
              <a:latin typeface="Times New Roman" panose="02020603050405020304"/>
              <a:ea typeface="+mn-ea"/>
              <a:cs typeface="Times New Roman" panose="02020603050405020304"/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 bwMode="auto">
          <a:xfrm>
            <a:off x="8610600" y="4797634"/>
            <a:ext cx="2601156" cy="435307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b="1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П.23 Приказа № 800 </a:t>
            </a:r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/>
          <p:nvPr>
            <p:custDataLst>
              <p:tags r:id="rId1"/>
            </p:custDataLst>
          </p:nvPr>
        </p:nvGraphicFramePr>
        <p:xfrm>
          <a:off x="804545" y="1672590"/>
          <a:ext cx="10732135" cy="274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905"/>
                <a:gridCol w="2439035"/>
                <a:gridCol w="1674495"/>
                <a:gridCol w="1788160"/>
                <a:gridCol w="1506855"/>
                <a:gridCol w="1543685"/>
              </a:tblGrid>
              <a:tr h="1370330"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</a:t>
                      </a: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ru-RU" alt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37033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Минимальный уровень 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максимальных 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баллов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0,00 % - 49,99%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50,00 % - 64,99 %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65,00 % - 89,99 %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90,00 %- 100%</a:t>
                      </a:r>
                      <a:endParaRPr lang="ru-RU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84AD4-4910-5D40-8D60-4E786FD77DEB}" type="slidenum">
              <a:rPr lang="ru-RU" smtClean="0"/>
            </a:fld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>
            <a:off x="23436" y="271121"/>
            <a:ext cx="508958" cy="0"/>
          </a:xfrm>
          <a:prstGeom prst="line">
            <a:avLst/>
          </a:prstGeom>
          <a:ln w="57150">
            <a:solidFill>
              <a:srgbClr val="21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532393" y="46908"/>
            <a:ext cx="89343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203864"/>
                </a:solidFill>
                <a:latin typeface="Times New Roman" panose="02020603050405020304"/>
                <a:cs typeface="Times New Roman" panose="02020603050405020304"/>
              </a:rPr>
              <a:t>УРОВНИ ПЛАНИРУЕМЫХ ДЭ В 2026г.</a:t>
            </a:r>
            <a:endParaRPr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9336" y="404473"/>
          <a:ext cx="11739880" cy="6375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8135"/>
                <a:gridCol w="3893185"/>
                <a:gridCol w="1946275"/>
                <a:gridCol w="2261235"/>
                <a:gridCol w="2051050"/>
              </a:tblGrid>
              <a:tr h="3608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 профессии/специальности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профессии/специальности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Реквизиты приказа об утверждении ФГОС СПО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Квалификация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ДЭ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14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08.02.05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эксплуатация автомобильных дорог и аэродромов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11.01.2018 №25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профильный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75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13.01.10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Электромонтер по ремонту и обслуживанию электрооборудования (по отраслям)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28.04.2023 №316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электромонтер по ремонту и обслуживанию электрооборудования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+ вариативная часть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98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13.02.03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Электические станции, сети и системы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22.12.2017 № 1248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техник-элктрик</a:t>
                      </a:r>
                      <a:endParaRPr lang="ru-RU" sz="120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+ вариативная часть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13.02.07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Электроснабжение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(по отраслям)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14.12.2017 №1216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92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15.01.05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Сварщик (ручной и частично механизированной сварки (наплавки)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15.11.2023 №863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сварщик</a:t>
                      </a:r>
                      <a:endParaRPr lang="ru-RU" sz="120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+ вариативная часть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9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15.01.36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Дефектоскопист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08.11.2023 №836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дефектоскопист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базовый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3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15.02.10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Мехатроника и мобильная роботехника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(по отраслям)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09.12.2016 №1550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техник-мехатроник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базовый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78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15.02.16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машиностроения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14.06.2022 №444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техник-технолог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54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22.02.06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Сварочное производство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от 21.04.2014 №360</a:t>
                      </a:r>
                      <a:endParaRPr lang="ru-RU" sz="1200" u="none" strike="noStrik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техник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084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23.01.17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по ремонту и обслуживанию автомобилей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2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16.08.2024 №580</a:t>
                      </a:r>
                      <a:endParaRPr lang="ru-RU" altLang="en-US" sz="1200" u="none" strike="noStrik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мастер по ремонту и обслуживанию автомобилей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9016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23.02.04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Техническая эксплуатация подъемно-транспортных, строительных, дорожных машин и оборудования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2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23.01.2018 №45</a:t>
                      </a:r>
                      <a:endParaRPr lang="ru-RU" altLang="en-US" sz="1200" u="none" strike="noStrik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техник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9016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23.02.07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Техническое обслуживание и ремонт двигателей, систем и агрегатов автомобилей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2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09.12.2016 №1568</a:t>
                      </a:r>
                      <a:endParaRPr lang="ru-RU" altLang="en-US" sz="1200" u="none" strike="noStrik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734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26.02.02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Судостроение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2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23.11.2020 №659</a:t>
                      </a:r>
                      <a:endParaRPr lang="ru-RU" altLang="en-US" sz="1200" u="none" strike="noStrik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техник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9016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38.02.03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Операционная деятельность в логистике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 sz="120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21.04.2022 №257</a:t>
                      </a:r>
                      <a:endParaRPr lang="ru-RU" altLang="en-US" sz="1200" u="none" strike="noStrike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ru-RU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операционный логист</a:t>
                      </a: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профильный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endParaRPr lang="ru-RU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05" marR="4305" marT="43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 bwMode="auto">
          <a:xfrm>
            <a:off x="0" y="421736"/>
            <a:ext cx="508958" cy="0"/>
          </a:xfrm>
          <a:prstGeom prst="line">
            <a:avLst/>
          </a:prstGeom>
          <a:ln w="57150">
            <a:solidFill>
              <a:srgbClr val="213A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 bwMode="auto">
          <a:xfrm>
            <a:off x="508957" y="197523"/>
            <a:ext cx="1146826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203864"/>
                </a:solidFill>
                <a:latin typeface="Times New Roman" panose="02020603050405020304"/>
                <a:cs typeface="Times New Roman" panose="02020603050405020304"/>
              </a:rPr>
              <a:t>ОТБОР КАНДИДАТОВ НА РАЗРАБОТКУ КОНТРОЛЬНЫХ ИЗМЕРИТЕЛЬНЫХ МАТЕРИАЛОВ ДЛЯ ПРОВЕДЕНИЯ ДЭ В 2027г. </a:t>
            </a:r>
            <a:endParaRPr dirty="0"/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7493635" y="1401445"/>
            <a:ext cx="3322955" cy="115062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.02.2026</a:t>
            </a:r>
            <a:endParaRPr lang="ru-RU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40662" y="953062"/>
            <a:ext cx="196405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заявок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Секундомер со сплошной заливкой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07611" y="998782"/>
            <a:ext cx="1585705" cy="15857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34785" y="3833495"/>
            <a:ext cx="5222875" cy="6731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 разрабатываются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ВОЗМЕЗДНОЙ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80325" y="4437380"/>
            <a:ext cx="4116705" cy="1673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лицами, вошедшими в основной состав экспертов-разработчиков, ФИРПО инициирует заключение договоров гражданско-правового характера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712" y="1146021"/>
            <a:ext cx="3529924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Ознакомиться с объявлением о приёме заявок: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7922" y="2780391"/>
            <a:ext cx="3867941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Ознакомиться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необходимыми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отборе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условиями</a:t>
            </a:r>
            <a:r>
              <a:rPr lang="en-US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110" y="1212215"/>
            <a:ext cx="3741420" cy="11417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: скругленные углы 24"/>
          <p:cNvSpPr/>
          <p:nvPr/>
        </p:nvSpPr>
        <p:spPr>
          <a:xfrm>
            <a:off x="5993765" y="3494405"/>
            <a:ext cx="5960110" cy="2944495"/>
          </a:xfrm>
          <a:prstGeom prst="roundRect">
            <a:avLst>
              <a:gd name="adj" fmla="val 16915"/>
            </a:avLst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: скругленные углы 25"/>
          <p:cNvSpPr/>
          <p:nvPr/>
        </p:nvSpPr>
        <p:spPr>
          <a:xfrm>
            <a:off x="704215" y="5517515"/>
            <a:ext cx="4843145" cy="92456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27 февраля 2026г.</a:t>
            </a:r>
            <a:endParaRPr lang="ru-RU" sz="28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1135" y="4940935"/>
            <a:ext cx="50768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публикации результатов отбора: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40" y="980440"/>
            <a:ext cx="1595120" cy="159512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240" y="2637155"/>
            <a:ext cx="1595120" cy="159512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145" y="4626610"/>
            <a:ext cx="1276985" cy="12769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45*215"/>
  <p:tag name="TABLE_ENDDRAG_RECT" val="63*131*845*21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3789</Words>
  <Application>WPS Presentation</Application>
  <PresentationFormat>Широкоэкранный</PresentationFormat>
  <Paragraphs>269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8" baseType="lpstr">
      <vt:lpstr>Arial</vt:lpstr>
      <vt:lpstr>SimSun</vt:lpstr>
      <vt:lpstr>Wingdings</vt:lpstr>
      <vt:lpstr>Arial</vt:lpstr>
      <vt:lpstr>Montserrat</vt:lpstr>
      <vt:lpstr>Segoe Print</vt:lpstr>
      <vt:lpstr>Times New Roman</vt:lpstr>
      <vt:lpstr>Times New Roman</vt:lpstr>
      <vt:lpstr>Calibri</vt:lpstr>
      <vt:lpstr>Microsoft YaHei</vt:lpstr>
      <vt:lpstr>Arial Unicode MS</vt:lpstr>
      <vt:lpstr>Calibri Light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Побегалова Екатерина Олеговна</dc:creator>
  <cp:lastModifiedBy>User</cp:lastModifiedBy>
  <cp:revision>119</cp:revision>
  <dcterms:created xsi:type="dcterms:W3CDTF">2022-07-21T12:39:00Z</dcterms:created>
  <dcterms:modified xsi:type="dcterms:W3CDTF">2026-01-14T08:56:15Z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B32B700A2EAA4E1B8B26783A364F278E_13</vt:lpwstr>
  </property>
  <property fmtid="{D5CDD505-2E9C-101B-9397-08002B2CF9AE}" pid="3" name="KSOProductBuildVer">
    <vt:lpwstr>1049-12.2.0.23155</vt:lpwstr>
  </property>
</Properties>
</file>